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81" r:id="rId9"/>
    <p:sldId id="2382" r:id="rId10"/>
    <p:sldId id="2503" r:id="rId11"/>
    <p:sldId id="2398" r:id="rId12"/>
    <p:sldId id="2396" r:id="rId13"/>
    <p:sldId id="1785" r:id="rId14"/>
    <p:sldId id="2448" r:id="rId15"/>
    <p:sldId id="2698" r:id="rId16"/>
    <p:sldId id="1783" r:id="rId17"/>
    <p:sldId id="1784" r:id="rId18"/>
    <p:sldId id="2393" r:id="rId19"/>
    <p:sldId id="2489" r:id="rId20"/>
    <p:sldId id="2699" r:id="rId21"/>
    <p:sldId id="2492" r:id="rId22"/>
    <p:sldId id="2490" r:id="rId23"/>
    <p:sldId id="2488" r:id="rId24"/>
    <p:sldId id="2700" r:id="rId25"/>
    <p:sldId id="2502" r:id="rId26"/>
    <p:sldId id="2386" r:id="rId27"/>
    <p:sldId id="2495" r:id="rId28"/>
    <p:sldId id="1797" r:id="rId29"/>
    <p:sldId id="1796" r:id="rId30"/>
    <p:sldId id="2701" r:id="rId31"/>
    <p:sldId id="2499" r:id="rId32"/>
    <p:sldId id="2498" r:id="rId33"/>
    <p:sldId id="2500" r:id="rId34"/>
    <p:sldId id="2501" r:id="rId35"/>
    <p:sldId id="2493" r:id="rId36"/>
    <p:sldId id="2507" r:id="rId37"/>
    <p:sldId id="2692" r:id="rId38"/>
    <p:sldId id="2693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595757"/>
    <a:srgbClr val="1D1D1A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yusou.com/?products_87/1081.html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support.huawei.com/computing/server3D/res/server/atlas800ta2/index.html?lang=cn" TargetMode="External"/><Relationship Id="rId2" Type="http://schemas.openxmlformats.org/officeDocument/2006/relationships/hyperlink" Target="https://info.support.huawei.com/computing/server3D/res/server/atlas900poda2/index.html?lang=cn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227AF-0624-DB4A-91B9-E368CD9C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93818"/>
            <a:ext cx="12191999" cy="69438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集群互联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1EB9F-3EB4-2E45-95B6-8B7F29C6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64" y="1276887"/>
            <a:ext cx="7414634" cy="5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2F929-530C-A246-8702-D0DCBCD5F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63"/>
          <a:stretch/>
        </p:blipFill>
        <p:spPr>
          <a:xfrm>
            <a:off x="2390098" y="2290633"/>
            <a:ext cx="7416566" cy="29724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760912" y="5383872"/>
            <a:ext cx="28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1-2-3-4-5-6-7-8-1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8618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656319" y="5810592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1-4-6-3-5-8-2-7-1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D1478-40E0-0849-9E49-25F64DEE1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01"/>
          <a:stretch/>
        </p:blipFill>
        <p:spPr>
          <a:xfrm>
            <a:off x="2181774" y="1611447"/>
            <a:ext cx="7833214" cy="39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NVSwitch</a:t>
            </a:r>
            <a:r>
              <a:rPr lang="zh-CN" altLang="en-US" dirty="0"/>
              <a:t> 基于 </a:t>
            </a:r>
            <a:r>
              <a:rPr lang="en" altLang="zh-CN" dirty="0"/>
              <a:t>NVLink</a:t>
            </a:r>
            <a:r>
              <a:rPr lang="zh-CN" altLang="en-US" dirty="0"/>
              <a:t> 组成，可实现多节点 </a:t>
            </a:r>
            <a:r>
              <a:rPr lang="en" altLang="zh-CN" dirty="0"/>
              <a:t>GPU</a:t>
            </a:r>
            <a:r>
              <a:rPr lang="zh-CN" altLang="en-US" dirty="0"/>
              <a:t> 直联。不但绕开服务器内 </a:t>
            </a:r>
            <a:r>
              <a:rPr lang="en" altLang="zh-CN" dirty="0"/>
              <a:t>PCIe</a:t>
            </a:r>
            <a:r>
              <a:rPr lang="zh-CN" altLang="en-US" dirty="0"/>
              <a:t> 互联，还绕开服务器间以太网通讯，降低 </a:t>
            </a:r>
            <a:r>
              <a:rPr lang="en" altLang="zh-CN" dirty="0"/>
              <a:t>GPU</a:t>
            </a:r>
            <a:r>
              <a:rPr lang="zh-CN" altLang="en-US" dirty="0"/>
              <a:t> 通讯延迟，增强 </a:t>
            </a:r>
            <a:r>
              <a:rPr lang="en" altLang="zh-CN" dirty="0"/>
              <a:t>AI</a:t>
            </a:r>
            <a:r>
              <a:rPr lang="zh-CN" altLang="en-US" dirty="0"/>
              <a:t> 计算中数据同步效率。</a:t>
            </a:r>
            <a:endParaRPr lang="en-US" altLang="zh-CN" dirty="0"/>
          </a:p>
          <a:p>
            <a:r>
              <a:rPr lang="en" altLang="zh-CN" dirty="0"/>
              <a:t>NVSwitch</a:t>
            </a:r>
            <a:r>
              <a:rPr lang="zh-CN" altLang="en-US" dirty="0"/>
              <a:t> 基于无损数据交互互联网络，并非一颗简单芯片，而是一套复杂系统，需要系统的片间互联协议算法和匹配产品。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8426E7-4DAD-57EE-6452-72B3FFD2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0" y="3723640"/>
            <a:ext cx="10644701" cy="22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出现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F45576-C48D-E119-7952-601D97D2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2955914"/>
            <a:ext cx="6807173" cy="31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F2403B-CD48-86B4-4490-AE5A4E15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44" y="3010749"/>
            <a:ext cx="3694064" cy="30957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NVIDIA DGX </a:t>
            </a:r>
            <a:r>
              <a:rPr lang="zh-CN" altLang="en-US" dirty="0"/>
              <a:t>其系统中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" altLang="zh-CN" dirty="0"/>
              <a:t>GPU </a:t>
            </a:r>
            <a:r>
              <a:rPr lang="zh-CN" altLang="en-US" dirty="0"/>
              <a:t>上 </a:t>
            </a:r>
            <a:r>
              <a:rPr lang="en" altLang="zh-CN" dirty="0"/>
              <a:t>NVLink </a:t>
            </a:r>
            <a:r>
              <a:rPr lang="zh-CN" altLang="en-US" dirty="0"/>
              <a:t>通过 </a:t>
            </a:r>
            <a:r>
              <a:rPr lang="en" altLang="zh-CN" dirty="0"/>
              <a:t>NVSwitch </a:t>
            </a:r>
            <a:r>
              <a:rPr lang="zh-CN" altLang="en-US" dirty="0"/>
              <a:t>芯片共享快速、直接连接，共同组成了一个 </a:t>
            </a:r>
            <a:r>
              <a:rPr lang="en" altLang="zh-CN" dirty="0"/>
              <a:t>NVLink </a:t>
            </a:r>
            <a:r>
              <a:rPr lang="zh-CN" altLang="en-US" dirty="0"/>
              <a:t>网络，使服务器中的每一个 </a:t>
            </a:r>
            <a:r>
              <a:rPr lang="en" altLang="zh-CN" dirty="0"/>
              <a:t>GPU </a:t>
            </a:r>
            <a:r>
              <a:rPr lang="zh-CN" altLang="en-US" dirty="0"/>
              <a:t>都成为 </a:t>
            </a:r>
            <a:r>
              <a:rPr lang="en-US" altLang="zh-CN" dirty="0"/>
              <a:t>AI</a:t>
            </a:r>
            <a:r>
              <a:rPr lang="zh-CN" altLang="en-US" dirty="0"/>
              <a:t> 集群中一部分。</a:t>
            </a:r>
          </a:p>
        </p:txBody>
      </p:sp>
    </p:spTree>
    <p:extLst>
      <p:ext uri="{BB962C8B-B14F-4D97-AF65-F5344CB8AC3E}">
        <p14:creationId xmlns:p14="http://schemas.microsoft.com/office/powerpoint/2010/main" val="1981514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星型拓扑：</a:t>
            </a:r>
            <a:r>
              <a:rPr lang="en-US" altLang="zh-CN" dirty="0"/>
              <a:t>TP=2/4/8</a:t>
            </a:r>
            <a:r>
              <a:rPr lang="zh-CN" altLang="en-US" dirty="0"/>
              <a:t> 都可以将 </a:t>
            </a:r>
            <a:r>
              <a:rPr lang="en-US" altLang="zh-CN" dirty="0"/>
              <a:t>AI</a:t>
            </a:r>
            <a:r>
              <a:rPr lang="zh-CN" altLang="en-US" dirty="0"/>
              <a:t> 节点内通信链路用满。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F2403B-CD48-86B4-4490-AE5A4E15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40" y="2616934"/>
            <a:ext cx="4099188" cy="3435310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A43FC87-BBCD-961F-48F7-542026459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r="6298"/>
          <a:stretch/>
        </p:blipFill>
        <p:spPr bwMode="auto">
          <a:xfrm>
            <a:off x="1008913" y="2598116"/>
            <a:ext cx="4784668" cy="370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7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服务器形态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750265"/>
          </a:xfrm>
        </p:spPr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服务器 </a:t>
            </a:r>
            <a:r>
              <a:rPr lang="en-US" altLang="zh-CN" dirty="0"/>
              <a:t>NPU </a:t>
            </a:r>
            <a:r>
              <a:rPr lang="zh-CN" altLang="en-US" dirty="0"/>
              <a:t>卡间通过灵渠总线互联（</a:t>
            </a:r>
            <a:r>
              <a:rPr lang="en-US" altLang="zh-CN" dirty="0"/>
              <a:t> Full-Mesh</a:t>
            </a:r>
            <a:r>
              <a:rPr lang="zh-CN" altLang="en-US" dirty="0"/>
              <a:t> 拓扑）；</a:t>
            </a:r>
            <a:endParaRPr lang="en-US" altLang="zh-CN" dirty="0"/>
          </a:p>
          <a:p>
            <a:r>
              <a:rPr lang="zh-CN" altLang="en-US" dirty="0"/>
              <a:t>每张卡出</a:t>
            </a:r>
            <a:r>
              <a:rPr lang="en-US" altLang="zh-CN" dirty="0"/>
              <a:t> Eth </a:t>
            </a:r>
            <a:r>
              <a:rPr lang="zh-CN" altLang="en-US" dirty="0"/>
              <a:t>网口，连接到</a:t>
            </a:r>
            <a:r>
              <a:rPr lang="en-US" altLang="zh-CN" dirty="0"/>
              <a:t> AI </a:t>
            </a:r>
            <a:r>
              <a:rPr lang="zh-CN" altLang="en-US" dirty="0"/>
              <a:t>参数面，通过</a:t>
            </a:r>
            <a:r>
              <a:rPr lang="en-US" altLang="zh-CN" dirty="0"/>
              <a:t> ROCE </a:t>
            </a:r>
            <a:r>
              <a:rPr lang="zh-CN" altLang="en-US" dirty="0"/>
              <a:t>互联。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E7E6E7-6958-2296-8A10-567FDB4D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97" y="2992571"/>
            <a:ext cx="3491894" cy="30251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F43F19F-E705-51B8-7244-4C2CD12BB437}"/>
              </a:ext>
            </a:extLst>
          </p:cNvPr>
          <p:cNvSpPr txBox="1"/>
          <p:nvPr/>
        </p:nvSpPr>
        <p:spPr>
          <a:xfrm>
            <a:off x="8145564" y="2414898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8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1624DD-BA6E-FCB6-DEF7-2E968A25E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" t="7086" r="4981" b="4972"/>
          <a:stretch/>
        </p:blipFill>
        <p:spPr>
          <a:xfrm>
            <a:off x="1164560" y="2650003"/>
            <a:ext cx="4596160" cy="36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服务器形态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750265"/>
          </a:xfrm>
        </p:spPr>
        <p:txBody>
          <a:bodyPr/>
          <a:lstStyle/>
          <a:p>
            <a:r>
              <a:rPr lang="en-US" altLang="zh-CN" dirty="0"/>
              <a:t>Full-Mesh</a:t>
            </a:r>
            <a:r>
              <a:rPr lang="zh-CN" altLang="en-US" dirty="0"/>
              <a:t> 拓扑：</a:t>
            </a:r>
          </a:p>
          <a:p>
            <a:pPr lvl="1"/>
            <a:r>
              <a:rPr lang="en-US" altLang="zh-CN" dirty="0"/>
              <a:t>TP=4</a:t>
            </a:r>
            <a:r>
              <a:rPr lang="zh-CN" altLang="en-US" dirty="0"/>
              <a:t>，仅仅能利用 </a:t>
            </a:r>
            <a:r>
              <a:rPr lang="en-US" altLang="zh-CN" dirty="0"/>
              <a:t>3/7</a:t>
            </a:r>
            <a:r>
              <a:rPr lang="zh-CN" altLang="en-US" dirty="0"/>
              <a:t> 的 </a:t>
            </a:r>
            <a:r>
              <a:rPr lang="en-US" altLang="zh-CN" dirty="0"/>
              <a:t>AI</a:t>
            </a:r>
            <a:r>
              <a:rPr lang="zh-CN" altLang="en-US" dirty="0"/>
              <a:t> 节点内通信链路；存在仅能利用一条</a:t>
            </a:r>
            <a:r>
              <a:rPr lang="en-US" altLang="zh-CN" dirty="0"/>
              <a:t> AI </a:t>
            </a:r>
            <a:r>
              <a:rPr lang="zh-CN" altLang="en-US" dirty="0"/>
              <a:t>节点内通信链路的</a:t>
            </a:r>
            <a:r>
              <a:rPr lang="en-US" altLang="zh-CN" dirty="0"/>
              <a:t> PP </a:t>
            </a:r>
            <a:r>
              <a:rPr lang="zh-CN" altLang="en-US" dirty="0"/>
              <a:t>流量。</a:t>
            </a:r>
            <a:endParaRPr lang="en-US" altLang="zh-CN" dirty="0"/>
          </a:p>
          <a:p>
            <a:pPr lvl="1"/>
            <a:r>
              <a:rPr lang="en-US" altLang="zh-CN" dirty="0"/>
              <a:t> TP=8</a:t>
            </a:r>
            <a:r>
              <a:rPr lang="zh-CN" altLang="en-US" dirty="0"/>
              <a:t>，可以将 </a:t>
            </a:r>
            <a:r>
              <a:rPr lang="en-US" altLang="zh-CN" dirty="0"/>
              <a:t>AI</a:t>
            </a:r>
            <a:r>
              <a:rPr lang="zh-CN" altLang="en-US" dirty="0"/>
              <a:t> 节点内通信链路用满；</a:t>
            </a:r>
            <a:r>
              <a:rPr lang="en-US" altLang="zh-CN" dirty="0"/>
              <a:t>PP </a:t>
            </a:r>
            <a:r>
              <a:rPr lang="zh-CN" altLang="en-US" dirty="0"/>
              <a:t>通过</a:t>
            </a:r>
            <a:r>
              <a:rPr lang="en-US" altLang="zh-CN" dirty="0"/>
              <a:t> AI </a:t>
            </a:r>
            <a:r>
              <a:rPr lang="zh-CN" altLang="en-US" dirty="0"/>
              <a:t>节点</a:t>
            </a:r>
            <a:r>
              <a:rPr lang="en-US" altLang="zh-CN" dirty="0"/>
              <a:t> RDMA </a:t>
            </a:r>
            <a:r>
              <a:rPr lang="zh-CN" altLang="en-US" dirty="0"/>
              <a:t>链路通信。</a:t>
            </a: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B9C8EF-A277-A8BD-F9F4-EDC54681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08" y="3162261"/>
            <a:ext cx="3491894" cy="30251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E7E6E7-6958-2296-8A10-567FDB4D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17" y="3162261"/>
            <a:ext cx="3491894" cy="3025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440530-09EA-FCBD-8C50-5BD96A6305F8}"/>
              </a:ext>
            </a:extLst>
          </p:cNvPr>
          <p:cNvSpPr txBox="1"/>
          <p:nvPr/>
        </p:nvSpPr>
        <p:spPr>
          <a:xfrm>
            <a:off x="2513375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4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43F19F-E705-51B8-7244-4C2CD12BB437}"/>
              </a:ext>
            </a:extLst>
          </p:cNvPr>
          <p:cNvSpPr txBox="1"/>
          <p:nvPr/>
        </p:nvSpPr>
        <p:spPr>
          <a:xfrm>
            <a:off x="7657884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8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2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片内互联挑战与技术壁垒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片间接口复杂性：</a:t>
            </a:r>
            <a:endParaRPr lang="en-US" altLang="zh-CN" b="1" dirty="0"/>
          </a:p>
          <a:p>
            <a:pPr lvl="1"/>
            <a:r>
              <a:rPr lang="zh-CN" altLang="en-US" dirty="0"/>
              <a:t>如何利用高速片间接口，使其满足芯片直连需求，又可完成设备交换功能；</a:t>
            </a:r>
            <a:endParaRPr lang="en-US" altLang="zh-CN" dirty="0"/>
          </a:p>
          <a:p>
            <a:r>
              <a:rPr lang="zh-CN" altLang="en-US" b="1" dirty="0"/>
              <a:t>交换算法扩展性：</a:t>
            </a:r>
            <a:endParaRPr lang="en-US" altLang="zh-CN" b="1" dirty="0"/>
          </a:p>
          <a:p>
            <a:pPr lvl="1"/>
            <a:r>
              <a:rPr lang="zh-CN" altLang="en-US" dirty="0"/>
              <a:t>如何利用已有计算体系实现 </a:t>
            </a:r>
            <a:r>
              <a:rPr lang="en-US" altLang="zh-CN" dirty="0"/>
              <a:t>AI</a:t>
            </a:r>
            <a:r>
              <a:rPr lang="zh-CN" altLang="en-US" dirty="0"/>
              <a:t> 集群内高速数据传输需求；</a:t>
            </a:r>
            <a:endParaRPr lang="en-US" altLang="zh-CN" dirty="0"/>
          </a:p>
          <a:p>
            <a:r>
              <a:rPr lang="zh-CN" altLang="en-US" b="1" dirty="0"/>
              <a:t>网络协议适配性：</a:t>
            </a:r>
            <a:endParaRPr lang="en-US" altLang="zh-CN" b="1" dirty="0"/>
          </a:p>
          <a:p>
            <a:pPr lvl="1"/>
            <a:r>
              <a:rPr lang="zh-CN" altLang="en-US" dirty="0"/>
              <a:t>如何构建覆盖 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en" altLang="zh-CN" dirty="0"/>
              <a:t>NPU</a:t>
            </a:r>
            <a:r>
              <a:rPr lang="zh-CN" altLang="en" dirty="0"/>
              <a:t>、</a:t>
            </a:r>
            <a:r>
              <a:rPr lang="zh-CN" altLang="en-US" dirty="0"/>
              <a:t>片内存储领域的网络协议，无缝适配已有硬件设备或上层软件系统。</a:t>
            </a:r>
          </a:p>
        </p:txBody>
      </p:sp>
    </p:spTree>
    <p:extLst>
      <p:ext uri="{BB962C8B-B14F-4D97-AF65-F5344CB8AC3E}">
        <p14:creationId xmlns:p14="http://schemas.microsoft.com/office/powerpoint/2010/main" val="29418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片内互联挑战与技术壁垒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0000"/>
            <a:ext cx="10963473" cy="5085080"/>
          </a:xfrm>
        </p:spPr>
        <p:txBody>
          <a:bodyPr/>
          <a:lstStyle/>
          <a:p>
            <a:r>
              <a:rPr lang="zh-CN" altLang="en-US" dirty="0"/>
              <a:t>目前仅有英伟达、华为昇腾、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Google</a:t>
            </a:r>
            <a:r>
              <a:rPr lang="zh-CN" altLang="en-US" dirty="0"/>
              <a:t> 等少数公司实现高速多节点片间互联网络和私有协议，因此在 </a:t>
            </a:r>
            <a:r>
              <a:rPr lang="en-US" altLang="zh-CN" dirty="0"/>
              <a:t>AI</a:t>
            </a:r>
            <a:r>
              <a:rPr lang="zh-CN" altLang="en-US" dirty="0"/>
              <a:t> 训练服务器集群构成竞争壁垒。同时，这也是国内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高性能 </a:t>
            </a:r>
            <a:r>
              <a:rPr lang="en-US" altLang="zh-CN" dirty="0"/>
              <a:t>AI</a:t>
            </a:r>
            <a:r>
              <a:rPr lang="zh-CN" altLang="en-US" dirty="0"/>
              <a:t> 芯片公司，却少高速互联芯片企业重要原因。</a:t>
            </a:r>
            <a:endParaRPr lang="en-US" altLang="zh-CN" dirty="0"/>
          </a:p>
        </p:txBody>
      </p:sp>
      <p:pic>
        <p:nvPicPr>
          <p:cNvPr id="1026" name="Picture 2" descr="深圳云天励飞技术有限公司参评“OFweek 2019'维科杯'人工智能最具创新力企业奖” - OFweek人工智能网">
            <a:extLst>
              <a:ext uri="{FF2B5EF4-FFF2-40B4-BE49-F238E27FC236}">
                <a16:creationId xmlns:a16="http://schemas.microsoft.com/office/drawing/2014/main" id="{C744450A-6434-4466-678C-49CB7FD1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26" y="2980651"/>
            <a:ext cx="4194945" cy="151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寒武纪">
            <a:extLst>
              <a:ext uri="{FF2B5EF4-FFF2-40B4-BE49-F238E27FC236}">
                <a16:creationId xmlns:a16="http://schemas.microsoft.com/office/drawing/2014/main" id="{CE1F94AE-B8D4-F3EC-F0DB-92E84E954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963" y="3008096"/>
            <a:ext cx="4952145" cy="145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视觉芯片领域迎来新玩家，爱芯元智已完成8亿元A++轮融资- 我爱音频网">
            <a:extLst>
              <a:ext uri="{FF2B5EF4-FFF2-40B4-BE49-F238E27FC236}">
                <a16:creationId xmlns:a16="http://schemas.microsoft.com/office/drawing/2014/main" id="{4AD34D2D-0077-5079-4C89-CD53820B3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t="11342" r="30428" b="12658"/>
          <a:stretch/>
        </p:blipFill>
        <p:spPr bwMode="auto">
          <a:xfrm>
            <a:off x="851787" y="4707435"/>
            <a:ext cx="3313814" cy="16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南京芯驰半导体科技有限公司">
            <a:extLst>
              <a:ext uri="{FF2B5EF4-FFF2-40B4-BE49-F238E27FC236}">
                <a16:creationId xmlns:a16="http://schemas.microsoft.com/office/drawing/2014/main" id="{6D811880-797A-17F5-C6C4-84BB773BD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399" y="4715655"/>
            <a:ext cx="6717709" cy="163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8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32390" y="1358011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20884" y="1394676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7F7E6-AF8C-6135-18E1-7948B3A02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/>
              <a:t>02.</a:t>
            </a:r>
            <a:r>
              <a:rPr kumimoji="1" lang="zh-CN" altLang="en-US" dirty="0"/>
              <a:t> 节点间互联</a:t>
            </a:r>
            <a:endParaRPr kumimoji="1" lang="en-US" altLang="zh-CN" dirty="0"/>
          </a:p>
          <a:p>
            <a:r>
              <a:rPr kumimoji="1" lang="en-US" altLang="zh-CN" dirty="0"/>
              <a:t>SuperPOD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2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CF5453-4084-8D13-9B6B-805D7F9E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服务器集群：一般架构</a:t>
            </a:r>
          </a:p>
        </p:txBody>
      </p:sp>
      <p:sp>
        <p:nvSpPr>
          <p:cNvPr id="6" name="AutoShape 2" descr="超算系统主要包括存储节点、计算节点与高速互联网络-小牛行研(hangyan.co)-AI驱动的行业研究数据服务">
            <a:extLst>
              <a:ext uri="{FF2B5EF4-FFF2-40B4-BE49-F238E27FC236}">
                <a16:creationId xmlns:a16="http://schemas.microsoft.com/office/drawing/2014/main" id="{DA6AFBA1-DE97-5163-C3FC-390ECF511C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超算系统主要包括存储节点、计算节点与高速互联网络-小牛行研(hangyan.co)-AI驱动的行业研究数据服务">
            <a:extLst>
              <a:ext uri="{FF2B5EF4-FFF2-40B4-BE49-F238E27FC236}">
                <a16:creationId xmlns:a16="http://schemas.microsoft.com/office/drawing/2014/main" id="{3E31D4C6-2D8B-E494-9807-C38283A412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 descr="超算系统主要包括存储节点、计算节点与高速互联网络-小牛行研(hangyan.co)-AI驱动的行业研究数据服务">
            <a:extLst>
              <a:ext uri="{FF2B5EF4-FFF2-40B4-BE49-F238E27FC236}">
                <a16:creationId xmlns:a16="http://schemas.microsoft.com/office/drawing/2014/main" id="{9534E429-99B2-5FAE-B8FD-4727B9C5BB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998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A71BF791-7882-2C00-7A32-6B75D430414A}"/>
              </a:ext>
            </a:extLst>
          </p:cNvPr>
          <p:cNvSpPr txBox="1">
            <a:spLocks/>
          </p:cNvSpPr>
          <p:nvPr/>
        </p:nvSpPr>
        <p:spPr>
          <a:xfrm>
            <a:off x="7244080" y="1360170"/>
            <a:ext cx="4343028" cy="481711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节点内 </a:t>
            </a:r>
            <a:r>
              <a:rPr lang="en" altLang="zh-CN" sz="2400" b="1" dirty="0">
                <a:solidFill>
                  <a:schemeClr val="bg1">
                    <a:lumMod val="50000"/>
                  </a:schemeClr>
                </a:solidFill>
              </a:rPr>
              <a:t>NPU</a:t>
            </a:r>
            <a:r>
              <a:rPr lang="en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间互联</a:t>
            </a:r>
          </a:p>
          <a:p>
            <a:pPr lvl="1"/>
            <a:r>
              <a:rPr lang="en" altLang="zh-CN" sz="2000" dirty="0">
                <a:solidFill>
                  <a:schemeClr val="bg1">
                    <a:lumMod val="50000"/>
                  </a:schemeClr>
                </a:solidFill>
              </a:rPr>
              <a:t>PCIe</a:t>
            </a:r>
          </a:p>
          <a:p>
            <a:pPr lvl="1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共享内存</a:t>
            </a:r>
          </a:p>
          <a:p>
            <a:pPr lvl="1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私有协议直连</a:t>
            </a:r>
          </a:p>
          <a:p>
            <a:pPr lvl="1"/>
            <a:endParaRPr lang="zh-CN" altLang="en-US" sz="2000" dirty="0"/>
          </a:p>
          <a:p>
            <a:r>
              <a:rPr lang="zh-CN" altLang="en-US" sz="2400" b="1" dirty="0">
                <a:solidFill>
                  <a:srgbClr val="C00000"/>
                </a:solidFill>
              </a:rPr>
              <a:t>计算节点间通信</a:t>
            </a:r>
          </a:p>
          <a:p>
            <a:pPr lvl="1"/>
            <a:r>
              <a:rPr lang="en" altLang="zh-CN" sz="2000" dirty="0">
                <a:solidFill>
                  <a:srgbClr val="C00000"/>
                </a:solidFill>
              </a:rPr>
              <a:t>TCP/IP</a:t>
            </a:r>
            <a:r>
              <a:rPr lang="zh-CN" altLang="en-US" sz="2000" dirty="0">
                <a:solidFill>
                  <a:srgbClr val="C00000"/>
                </a:solidFill>
              </a:rPr>
              <a:t> 网络</a:t>
            </a:r>
          </a:p>
          <a:p>
            <a:pPr lvl="1"/>
            <a:r>
              <a:rPr lang="en" altLang="zh-CN" sz="2000" dirty="0">
                <a:solidFill>
                  <a:srgbClr val="C00000"/>
                </a:solidFill>
              </a:rPr>
              <a:t>RDMA</a:t>
            </a:r>
            <a:r>
              <a:rPr lang="zh-CN" altLang="en-US" sz="2000" dirty="0">
                <a:solidFill>
                  <a:srgbClr val="C00000"/>
                </a:solidFill>
              </a:rPr>
              <a:t> 网络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226457-CC4A-125F-4F84-7AE4F06D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1" y="1395730"/>
            <a:ext cx="6103251" cy="49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1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EC390DD8-571A-664A-BD9F-7AF9AB82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从 </a:t>
            </a:r>
            <a:r>
              <a:rPr lang="en" altLang="zh-CN" dirty="0"/>
              <a:t>TCP/IP</a:t>
            </a:r>
            <a:r>
              <a:rPr lang="zh-CN" altLang="en-US" dirty="0"/>
              <a:t> 到 </a:t>
            </a:r>
            <a:r>
              <a:rPr lang="en" altLang="zh-CN" dirty="0"/>
              <a:t>RDMA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150592-013A-0ECC-A415-AFE90DC423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万卡集群已经成为大模型训练标配，面对大模型规模庞大的数据交互，传统 </a:t>
            </a:r>
            <a:r>
              <a:rPr lang="en" altLang="zh-CN" dirty="0"/>
              <a:t>TCP/IP</a:t>
            </a:r>
            <a:r>
              <a:rPr lang="zh-CN" altLang="en-US" dirty="0"/>
              <a:t> 协议逐渐被</a:t>
            </a:r>
            <a:r>
              <a:rPr lang="en" altLang="zh-CN" dirty="0"/>
              <a:t>RDMA</a:t>
            </a:r>
            <a:r>
              <a:rPr lang="zh-CN" altLang="en" dirty="0"/>
              <a:t>（</a:t>
            </a:r>
            <a:r>
              <a:rPr lang="zh-CN" altLang="en-US" dirty="0"/>
              <a:t>远程直接内存访问）技术取代。</a:t>
            </a:r>
            <a:endParaRPr lang="en-US" altLang="zh-CN" dirty="0"/>
          </a:p>
        </p:txBody>
      </p:sp>
      <p:pic>
        <p:nvPicPr>
          <p:cNvPr id="2050" name="Picture 2" descr="Networking Theory] Understanding TCP/IP: The Backbone of the Internet | by  Kyle Law | Medium">
            <a:extLst>
              <a:ext uri="{FF2B5EF4-FFF2-40B4-BE49-F238E27FC236}">
                <a16:creationId xmlns:a16="http://schemas.microsoft.com/office/drawing/2014/main" id="{B86888D8-6404-6F5B-0542-B1BE06A76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14332"/>
          <a:stretch/>
        </p:blipFill>
        <p:spPr bwMode="auto">
          <a:xfrm>
            <a:off x="299402" y="3042636"/>
            <a:ext cx="4893245" cy="325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A909EF1-A229-BB3A-9523-BB28F276AD96}"/>
              </a:ext>
            </a:extLst>
          </p:cNvPr>
          <p:cNvSpPr txBox="1"/>
          <p:nvPr/>
        </p:nvSpPr>
        <p:spPr>
          <a:xfrm>
            <a:off x="1846244" y="2665195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TCP/IP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D07E4-62E6-D688-7318-868F4003E871}"/>
              </a:ext>
            </a:extLst>
          </p:cNvPr>
          <p:cNvSpPr txBox="1"/>
          <p:nvPr/>
        </p:nvSpPr>
        <p:spPr>
          <a:xfrm>
            <a:off x="7929953" y="2665195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RDMA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2052" name="Picture 4" descr="SMB Direct – The State of RDMA for use with SMB 3 traffic (Part II)">
            <a:extLst>
              <a:ext uri="{FF2B5EF4-FFF2-40B4-BE49-F238E27FC236}">
                <a16:creationId xmlns:a16="http://schemas.microsoft.com/office/drawing/2014/main" id="{A11B455E-C267-9DEF-DD06-9FDA8292C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41" y="3042430"/>
            <a:ext cx="6268720" cy="325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0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RDMA</a:t>
            </a:r>
            <a:r>
              <a:rPr lang="zh-CN" altLang="en-US" dirty="0"/>
              <a:t> 主要实现方式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2AE82-2A6A-8942-9609-C757ACC0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21" y="1247245"/>
            <a:ext cx="8322519" cy="50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F8CFDE-CA5F-A23A-2D7C-881DE947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/>
              <a:t>RDMA</a:t>
            </a:r>
            <a:r>
              <a:rPr lang="zh-CN" altLang="en-US"/>
              <a:t> 主要实现方式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4CD4878-6783-3C07-EA32-099DE357C7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12721791"/>
              </p:ext>
            </p:extLst>
          </p:nvPr>
        </p:nvGraphicFramePr>
        <p:xfrm>
          <a:off x="736879" y="1605280"/>
          <a:ext cx="10737292" cy="4297680"/>
        </p:xfrm>
        <a:graphic>
          <a:graphicData uri="http://schemas.openxmlformats.org/drawingml/2006/table">
            <a:tbl>
              <a:tblPr/>
              <a:tblGrid>
                <a:gridCol w="2589854">
                  <a:extLst>
                    <a:ext uri="{9D8B030D-6E8A-4147-A177-3AD203B41FA5}">
                      <a16:colId xmlns:a16="http://schemas.microsoft.com/office/drawing/2014/main" val="259114163"/>
                    </a:ext>
                  </a:extLst>
                </a:gridCol>
                <a:gridCol w="2589854">
                  <a:extLst>
                    <a:ext uri="{9D8B030D-6E8A-4147-A177-3AD203B41FA5}">
                      <a16:colId xmlns:a16="http://schemas.microsoft.com/office/drawing/2014/main" val="4001947984"/>
                    </a:ext>
                  </a:extLst>
                </a:gridCol>
                <a:gridCol w="3243104">
                  <a:extLst>
                    <a:ext uri="{9D8B030D-6E8A-4147-A177-3AD203B41FA5}">
                      <a16:colId xmlns:a16="http://schemas.microsoft.com/office/drawing/2014/main" val="1914922446"/>
                    </a:ext>
                  </a:extLst>
                </a:gridCol>
                <a:gridCol w="2314480">
                  <a:extLst>
                    <a:ext uri="{9D8B030D-6E8A-4147-A177-3AD203B41FA5}">
                      <a16:colId xmlns:a16="http://schemas.microsoft.com/office/drawing/2014/main" val="1453624261"/>
                    </a:ext>
                  </a:extLst>
                </a:gridCol>
              </a:tblGrid>
              <a:tr h="1172096">
                <a:tc>
                  <a:txBody>
                    <a:bodyPr/>
                    <a:lstStyle/>
                    <a:p>
                      <a:pPr algn="l" latinLnBrk="0"/>
                      <a:br>
                        <a:rPr lang="en" sz="2000" b="1" dirty="0">
                          <a:solidFill>
                            <a:srgbClr val="221815"/>
                          </a:solidFill>
                          <a:effectLst/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</a:br>
                      <a:endParaRPr lang="en" sz="2000" b="1" dirty="0">
                        <a:solidFill>
                          <a:srgbClr val="221815"/>
                        </a:solidFill>
                        <a:effectLst/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marL="152400" marR="1524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" sz="2000" b="1" dirty="0">
                          <a:solidFill>
                            <a:srgbClr val="221815"/>
                          </a:solidFill>
                          <a:effectLst/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InfiniBand</a:t>
                      </a:r>
                    </a:p>
                  </a:txBody>
                  <a:tcPr marL="152400" marR="1524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2000" b="1" kern="1200" dirty="0" err="1">
                          <a:solidFill>
                            <a:srgbClr val="221815"/>
                          </a:solidFill>
                          <a:effectLst/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iWARP</a:t>
                      </a:r>
                      <a:endParaRPr lang="en" sz="2000" b="1" kern="1200" dirty="0">
                        <a:solidFill>
                          <a:srgbClr val="221815"/>
                        </a:solidFill>
                        <a:effectLst/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marL="152400" marR="1524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sz="2000" b="1" kern="1200" dirty="0">
                          <a:solidFill>
                            <a:srgbClr val="221815"/>
                          </a:solidFill>
                          <a:effectLst/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RoCE</a:t>
                      </a:r>
                    </a:p>
                  </a:txBody>
                  <a:tcPr marL="152400" marR="1524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04028"/>
                  </a:ext>
                </a:extLst>
              </a:tr>
              <a:tr h="781396"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最好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稍差（受</a:t>
                      </a:r>
                      <a:r>
                        <a:rPr lang="en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TCP</a:t>
                      </a:r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影响）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与 </a:t>
                      </a:r>
                      <a:r>
                        <a:rPr lang="en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InfiniBand</a:t>
                      </a:r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相当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559385"/>
                  </a:ext>
                </a:extLst>
              </a:tr>
              <a:tr h="781396"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成本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中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355347"/>
                  </a:ext>
                </a:extLst>
              </a:tr>
              <a:tr h="781396"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稳定性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好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差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较好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47610"/>
                  </a:ext>
                </a:extLst>
              </a:tr>
              <a:tr h="781396"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交换机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交换机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以太网交换机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zh-CN" altLang="en-US" sz="16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以太网交换机</a:t>
                      </a:r>
                    </a:p>
                  </a:txBody>
                  <a:tcPr marL="152400" marR="1524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60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24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1B6FE4-9476-6E1E-0FE0-D323D5A0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InfiniBand</a:t>
            </a:r>
            <a:r>
              <a:rPr lang="zh-CN" altLang="en" dirty="0"/>
              <a:t>：</a:t>
            </a:r>
            <a:r>
              <a:rPr lang="zh-CN" altLang="en-US" dirty="0"/>
              <a:t>从超算到</a:t>
            </a:r>
            <a:r>
              <a:rPr lang="en" altLang="zh-CN" dirty="0"/>
              <a:t>AI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36CA9A-6616-60F2-61CE-F19C60EC99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InfiniBand</a:t>
            </a:r>
            <a:r>
              <a:rPr lang="zh-CN" altLang="en" dirty="0"/>
              <a:t>（</a:t>
            </a:r>
            <a:r>
              <a:rPr lang="en" altLang="zh-CN" dirty="0"/>
              <a:t>IB</a:t>
            </a:r>
            <a:r>
              <a:rPr lang="zh-CN" altLang="en" dirty="0"/>
              <a:t>）</a:t>
            </a:r>
            <a:r>
              <a:rPr lang="zh-CN" altLang="en-US" dirty="0"/>
              <a:t>网络起源于超算 </a:t>
            </a:r>
            <a:r>
              <a:rPr lang="en-US" altLang="zh-CN" dirty="0"/>
              <a:t>HPC</a:t>
            </a:r>
            <a:r>
              <a:rPr lang="zh-CN" altLang="en-US" dirty="0"/>
              <a:t>，为超算提供低延迟、高吞吐量的数据传输解决方案。</a:t>
            </a:r>
            <a:r>
              <a:rPr lang="en-US" altLang="zh-CN" dirty="0"/>
              <a:t>2010</a:t>
            </a:r>
            <a:r>
              <a:rPr lang="zh-CN" altLang="en-US" dirty="0"/>
              <a:t> 年底 </a:t>
            </a:r>
            <a:r>
              <a:rPr lang="en" altLang="zh-CN" dirty="0"/>
              <a:t>Mellanox</a:t>
            </a:r>
            <a:r>
              <a:rPr lang="zh-CN" altLang="en-US" dirty="0"/>
              <a:t> 完成对 </a:t>
            </a:r>
            <a:r>
              <a:rPr lang="en" altLang="zh-CN" dirty="0"/>
              <a:t>InfiniBand</a:t>
            </a:r>
            <a:r>
              <a:rPr lang="zh-CN" altLang="en-US" dirty="0"/>
              <a:t> 交换机厂商 </a:t>
            </a:r>
            <a:r>
              <a:rPr lang="en" altLang="zh-CN" dirty="0"/>
              <a:t>Voltaire</a:t>
            </a:r>
            <a:r>
              <a:rPr lang="zh-CN" altLang="en-US" dirty="0"/>
              <a:t> 公司收购，</a:t>
            </a:r>
            <a:r>
              <a:rPr lang="en-US" altLang="zh-CN" dirty="0"/>
              <a:t>2021 </a:t>
            </a:r>
            <a:r>
              <a:rPr lang="zh-CN" altLang="en-US" dirty="0"/>
              <a:t>年英伟达以 </a:t>
            </a:r>
            <a:r>
              <a:rPr lang="en-US" altLang="zh-CN" dirty="0"/>
              <a:t>69</a:t>
            </a:r>
            <a:r>
              <a:rPr lang="zh-CN" altLang="en-US" dirty="0"/>
              <a:t> 亿美元现金完成以色列芯片商 </a:t>
            </a:r>
            <a:r>
              <a:rPr lang="en" altLang="zh-CN" dirty="0"/>
              <a:t>Mellanox Technologies</a:t>
            </a:r>
            <a:r>
              <a:rPr lang="zh-CN" altLang="en-US" dirty="0"/>
              <a:t> 收购。</a:t>
            </a:r>
          </a:p>
        </p:txBody>
      </p:sp>
      <p:pic>
        <p:nvPicPr>
          <p:cNvPr id="3074" name="Picture 2" descr="Why Most HPC Systems Use InfiniBand Interconnection | by GIGALIGHT | Medium">
            <a:extLst>
              <a:ext uri="{FF2B5EF4-FFF2-40B4-BE49-F238E27FC236}">
                <a16:creationId xmlns:a16="http://schemas.microsoft.com/office/drawing/2014/main" id="{6AA61BF9-46E9-91B4-4338-73FB1EA63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5333" r="1590" b="2941"/>
          <a:stretch/>
        </p:blipFill>
        <p:spPr bwMode="auto">
          <a:xfrm>
            <a:off x="623635" y="3053080"/>
            <a:ext cx="556768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CX653106A-ECAT-SP">
            <a:extLst>
              <a:ext uri="{FF2B5EF4-FFF2-40B4-BE49-F238E27FC236}">
                <a16:creationId xmlns:a16="http://schemas.microsoft.com/office/drawing/2014/main" id="{B45BAA2F-BCCE-54D6-8F4C-560DF4ACB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4" b="20593"/>
          <a:stretch/>
        </p:blipFill>
        <p:spPr bwMode="auto">
          <a:xfrm>
            <a:off x="6423581" y="3053080"/>
            <a:ext cx="4931260" cy="30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B52FF6-AF71-1DF9-31D4-9BA050CFD960}"/>
              </a:ext>
            </a:extLst>
          </p:cNvPr>
          <p:cNvSpPr txBox="1"/>
          <p:nvPr/>
        </p:nvSpPr>
        <p:spPr>
          <a:xfrm>
            <a:off x="7498080" y="3105834"/>
            <a:ext cx="385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" altLang="zh-CN" b="0" i="0" dirty="0">
                <a:solidFill>
                  <a:srgbClr val="3C4043"/>
                </a:solidFill>
                <a:effectLst/>
                <a:latin typeface="Gill Sans MT" panose="020B0502020104020203" pitchFamily="34" charset="0"/>
              </a:rPr>
              <a:t>NVIDIA Mellanox MCX653106A-ECAT </a:t>
            </a:r>
            <a:r>
              <a:rPr lang="en" altLang="zh-CN" b="0" i="0" dirty="0" err="1">
                <a:solidFill>
                  <a:srgbClr val="3C4043"/>
                </a:solidFill>
                <a:effectLst/>
                <a:latin typeface="Gill Sans MT" panose="020B0502020104020203" pitchFamily="34" charset="0"/>
              </a:rPr>
              <a:t>ConnectX</a:t>
            </a:r>
            <a:r>
              <a:rPr lang="en" altLang="zh-CN" b="0" i="0" dirty="0">
                <a:solidFill>
                  <a:srgbClr val="3C4043"/>
                </a:solidFill>
                <a:effectLst/>
                <a:latin typeface="Gill Sans MT" panose="020B0502020104020203" pitchFamily="34" charset="0"/>
              </a:rPr>
              <a:t>®-6 InfiniBand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2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1B6FE4-9476-6E1E-0FE0-D323D5A0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InfiniBand</a:t>
            </a:r>
            <a:r>
              <a:rPr lang="zh-CN" altLang="en" dirty="0"/>
              <a:t>：</a:t>
            </a:r>
            <a:r>
              <a:rPr lang="zh-CN" altLang="en-US" dirty="0"/>
              <a:t>从超算到</a:t>
            </a:r>
            <a:r>
              <a:rPr lang="en" altLang="zh-CN" dirty="0"/>
              <a:t>AI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36CA9A-6616-60F2-61CE-F19C60EC99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" dirty="0"/>
              <a:t>使用</a:t>
            </a:r>
            <a:r>
              <a:rPr lang="zh-CN" altLang="en-US" dirty="0"/>
              <a:t> </a:t>
            </a:r>
            <a:r>
              <a:rPr lang="en" altLang="zh-CN" dirty="0"/>
              <a:t>InfiniBand</a:t>
            </a:r>
            <a:r>
              <a:rPr lang="zh-CN" altLang="en-US" dirty="0"/>
              <a:t> 部署 </a:t>
            </a:r>
            <a:r>
              <a:rPr lang="en" altLang="zh-CN" dirty="0"/>
              <a:t>AI</a:t>
            </a:r>
            <a:r>
              <a:rPr lang="zh-CN" altLang="en-US" dirty="0"/>
              <a:t> 训练集群远比基于以太网昂贵，网络成本占 </a:t>
            </a:r>
            <a:r>
              <a:rPr lang="en-US" altLang="zh-CN" dirty="0"/>
              <a:t>AI</a:t>
            </a:r>
            <a:r>
              <a:rPr lang="zh-CN" altLang="en-US" dirty="0"/>
              <a:t> 集群成本 </a:t>
            </a:r>
            <a:r>
              <a:rPr lang="en-US" altLang="zh-CN" dirty="0"/>
              <a:t>~20%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zh-CN" altLang="en-US" dirty="0"/>
              <a:t>随着 </a:t>
            </a:r>
            <a:r>
              <a:rPr lang="en-US" altLang="zh-CN" dirty="0"/>
              <a:t>AI</a:t>
            </a:r>
            <a:r>
              <a:rPr lang="zh-CN" altLang="en-US" dirty="0"/>
              <a:t> 集群规模化增长，很多互联网企业重新寻求性价比高的网络形式。</a:t>
            </a:r>
          </a:p>
        </p:txBody>
      </p:sp>
      <p:pic>
        <p:nvPicPr>
          <p:cNvPr id="5122" name="Picture 2" descr="6857-48S6CQ-EI-6800系列-华为交换机路由器防火墙无线AP-ICT设备网华为网络设备一站式查询">
            <a:extLst>
              <a:ext uri="{FF2B5EF4-FFF2-40B4-BE49-F238E27FC236}">
                <a16:creationId xmlns:a16="http://schemas.microsoft.com/office/drawing/2014/main" id="{DD40182B-AD5E-E9E9-3A9E-16CFD5B5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9" y="3857625"/>
            <a:ext cx="7645083" cy="22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72785BF-87AC-E8F1-2E4E-79CB581AFD6E}"/>
              </a:ext>
            </a:extLst>
          </p:cNvPr>
          <p:cNvSpPr txBox="1"/>
          <p:nvPr/>
        </p:nvSpPr>
        <p:spPr>
          <a:xfrm>
            <a:off x="2725420" y="3179155"/>
            <a:ext cx="6101080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6857-48S6CQ-EI-6800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系列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-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华为交换机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5659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F91E85-BAF3-7833-D2E1-788A63A7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1A576C-2EC8-51B6-EF2F-781B219409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下一代高速以太网，基于以太网 </a:t>
            </a:r>
            <a:r>
              <a:rPr lang="en" altLang="zh-CN" dirty="0"/>
              <a:t>RoCE</a:t>
            </a:r>
            <a:r>
              <a:rPr lang="zh-CN" altLang="en" dirty="0"/>
              <a:t>（</a:t>
            </a:r>
            <a:r>
              <a:rPr lang="en" altLang="zh-CN" dirty="0"/>
              <a:t>RDMA over Converged Ethernet</a:t>
            </a:r>
            <a:r>
              <a:rPr lang="zh-CN" altLang="en" dirty="0"/>
              <a:t>）</a:t>
            </a:r>
            <a:r>
              <a:rPr lang="zh-CN" altLang="en-US" dirty="0"/>
              <a:t>网络协议，可利用现有以太网基础设施，构建网络性能接近或等同的 </a:t>
            </a:r>
            <a:r>
              <a:rPr lang="en" altLang="zh-CN" dirty="0"/>
              <a:t>RDMA</a:t>
            </a:r>
            <a:r>
              <a:rPr lang="zh-CN" altLang="en-US" dirty="0"/>
              <a:t> 网络。</a:t>
            </a:r>
          </a:p>
        </p:txBody>
      </p:sp>
      <p:pic>
        <p:nvPicPr>
          <p:cNvPr id="7170" name="Picture 2" descr="NVIDIA Spectrum-4">
            <a:extLst>
              <a:ext uri="{FF2B5EF4-FFF2-40B4-BE49-F238E27FC236}">
                <a16:creationId xmlns:a16="http://schemas.microsoft.com/office/drawing/2014/main" id="{E30CD25E-A5F3-C206-C77E-FF1D8B3F4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7" t="15783" r="7644" b="17139"/>
          <a:stretch/>
        </p:blipFill>
        <p:spPr bwMode="auto">
          <a:xfrm>
            <a:off x="1846200" y="2586424"/>
            <a:ext cx="2782486" cy="124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A21AAF-7A0D-EE21-0F01-E55F17B3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65" y="2594254"/>
            <a:ext cx="5174305" cy="1198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E0D446-2962-6F1D-69B3-6D827E5F0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" r="4263"/>
          <a:stretch/>
        </p:blipFill>
        <p:spPr>
          <a:xfrm>
            <a:off x="1767840" y="4015810"/>
            <a:ext cx="8428030" cy="23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0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B34E75-BB83-7F0C-0F2C-2706F78F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2CC432-56CC-BC14-5580-92D1B7F7AA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计算集群的高性能远距离传输，主要以 </a:t>
            </a:r>
            <a:r>
              <a:rPr lang="en" altLang="zh-CN" dirty="0"/>
              <a:t>InfiniBand</a:t>
            </a:r>
            <a:r>
              <a:rPr lang="zh-CN" altLang="en-US" dirty="0"/>
              <a:t> 和 </a:t>
            </a:r>
            <a:r>
              <a:rPr lang="en-US" altLang="zh-CN" dirty="0"/>
              <a:t>RoCE</a:t>
            </a:r>
            <a:r>
              <a:rPr lang="zh-CN" altLang="en-US" dirty="0"/>
              <a:t> 为主。目前，超远距离线缆的解决方案也在从传统铜线向光学传输不断进化。</a:t>
            </a:r>
          </a:p>
        </p:txBody>
      </p:sp>
      <p:pic>
        <p:nvPicPr>
          <p:cNvPr id="6146" name="Picture 2" descr="英伟达吞噬世界！新架构超级GPU问世，AI算力一步提升30倍- 智源社区">
            <a:extLst>
              <a:ext uri="{FF2B5EF4-FFF2-40B4-BE49-F238E27FC236}">
                <a16:creationId xmlns:a16="http://schemas.microsoft.com/office/drawing/2014/main" id="{E11A84A7-590B-914D-A744-449C801CE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2551968"/>
            <a:ext cx="6746240" cy="37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英伟达新架构超级GPU问世，AI算力一步提升30倍">
            <a:extLst>
              <a:ext uri="{FF2B5EF4-FFF2-40B4-BE49-F238E27FC236}">
                <a16:creationId xmlns:a16="http://schemas.microsoft.com/office/drawing/2014/main" id="{A95D9BD2-0383-7401-19C4-E9C52DE0F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1"/>
          <a:stretch/>
        </p:blipFill>
        <p:spPr bwMode="auto">
          <a:xfrm>
            <a:off x="7813040" y="2551968"/>
            <a:ext cx="3601348" cy="37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1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77B6EEB-7EC3-EB0F-6212-43E41823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058142A-8C73-666D-90EB-E78BA5F4D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en" altLang="zh-CN" dirty="0">
                <a:hlinkClick r:id="rId2"/>
              </a:rPr>
              <a:t>https://info.support.huawei.com/computing/server3D/res/server/atlas900poda2/index.html?lang=cn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https://info.support.huawei.com/computing/server3D/res/server/atlas800ta2/index.html?lang=cn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31807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982361" y="2872409"/>
            <a:ext cx="4761186" cy="915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0DC6F6-B8E2-857F-E098-1C2781073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84841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50CC8B6-DD36-8648-AC8B-430FD544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3" y="1525976"/>
            <a:ext cx="5331600" cy="4600752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BB969E5-C824-FC45-854C-8DE66C5A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7653" y="1033163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38E728-D469-1B4C-B4B8-339A0FA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01385"/>
            <a:ext cx="5331600" cy="4649934"/>
          </a:xfrm>
          <a:prstGeom prst="rect">
            <a:avLst/>
          </a:prstGeom>
        </p:spPr>
      </p:pic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AA064520-FF93-E643-9B20-F652C470E4F2}"/>
              </a:ext>
            </a:extLst>
          </p:cNvPr>
          <p:cNvSpPr txBox="1">
            <a:spLocks/>
          </p:cNvSpPr>
          <p:nvPr/>
        </p:nvSpPr>
        <p:spPr>
          <a:xfrm>
            <a:off x="537487" y="1010166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Tensor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B116A243-9530-9352-AC5F-4B60E612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6825"/>
            <a:ext cx="10963473" cy="589190"/>
          </a:xfrm>
        </p:spPr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通信域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1A549C-BF3A-071D-0D4B-FBBDD7867FCC}"/>
              </a:ext>
            </a:extLst>
          </p:cNvPr>
          <p:cNvSpPr/>
          <p:nvPr/>
        </p:nvSpPr>
        <p:spPr>
          <a:xfrm>
            <a:off x="893380" y="1881353"/>
            <a:ext cx="2427890" cy="95644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40B22A-9A15-5559-6B2E-C68B1AC40F57}"/>
              </a:ext>
            </a:extLst>
          </p:cNvPr>
          <p:cNvSpPr/>
          <p:nvPr/>
        </p:nvSpPr>
        <p:spPr>
          <a:xfrm>
            <a:off x="6565587" y="1740980"/>
            <a:ext cx="1275130" cy="44208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66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14B9DE-D7DC-AB38-97CF-28AC0E26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8946D-E6CE-0FD7-1B18-F6373F318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b="1" dirty="0"/>
              <a:t>AI</a:t>
            </a:r>
            <a:r>
              <a:rPr lang="zh-CN" altLang="en-US" sz="2000" b="1" dirty="0"/>
              <a:t> 计算互联演变中，主要有三大趋势：</a:t>
            </a:r>
            <a:endParaRPr lang="en-US" altLang="zh-CN" sz="2000" b="1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zh-CN" sz="1800" dirty="0">
                <a:latin typeface="Gill Sans MT" panose="020B0502020104020203" pitchFamily="34" charset="0"/>
              </a:rPr>
              <a:t>Die</a:t>
            </a:r>
            <a:r>
              <a:rPr lang="zh-CN" altLang="en-US" sz="1800" dirty="0">
                <a:latin typeface="Gill Sans MT" panose="020B0502020104020203" pitchFamily="34" charset="0"/>
              </a:rPr>
              <a:t> 间，多芯粒互联技术和合封技术正加速崛起。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片间，由 </a:t>
            </a:r>
            <a:r>
              <a:rPr lang="en" altLang="zh-CN" sz="1800" dirty="0">
                <a:latin typeface="Gill Sans MT" panose="020B0502020104020203" pitchFamily="34" charset="0"/>
              </a:rPr>
              <a:t>PCIe</a:t>
            </a:r>
            <a:r>
              <a:rPr lang="zh-CN" altLang="en-US" sz="1800" dirty="0">
                <a:latin typeface="Gill Sans MT" panose="020B0502020104020203" pitchFamily="34" charset="0"/>
              </a:rPr>
              <a:t> 向多节点无损网络演进；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集群间，互联方式从 </a:t>
            </a:r>
            <a:r>
              <a:rPr lang="en" altLang="zh-CN" sz="1800" dirty="0">
                <a:latin typeface="Gill Sans MT" panose="020B0502020104020203" pitchFamily="34" charset="0"/>
              </a:rPr>
              <a:t>TCP/IP</a:t>
            </a:r>
            <a:r>
              <a:rPr lang="zh-CN" altLang="en-US" sz="1800" dirty="0">
                <a:latin typeface="Gill Sans MT" panose="020B0502020104020203" pitchFamily="34" charset="0"/>
              </a:rPr>
              <a:t> 向 </a:t>
            </a:r>
            <a:r>
              <a:rPr lang="en" altLang="zh-CN" sz="1800" dirty="0">
                <a:latin typeface="Gill Sans MT" panose="020B0502020104020203" pitchFamily="34" charset="0"/>
              </a:rPr>
              <a:t>RDMA</a:t>
            </a:r>
            <a:r>
              <a:rPr lang="zh-CN" altLang="en-US" sz="1800" dirty="0">
                <a:latin typeface="Gill Sans MT" panose="020B0502020104020203" pitchFamily="34" charset="0"/>
              </a:rPr>
              <a:t> 架构转变；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NPU </a:t>
            </a:r>
            <a:r>
              <a:rPr lang="zh-CN" altLang="en-US" dirty="0"/>
              <a:t>间互联</a:t>
            </a:r>
          </a:p>
        </p:txBody>
      </p:sp>
    </p:spTree>
    <p:extLst>
      <p:ext uri="{BB962C8B-B14F-4D97-AF65-F5344CB8AC3E}">
        <p14:creationId xmlns:p14="http://schemas.microsoft.com/office/powerpoint/2010/main" val="297829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4A829C-4476-8FB6-F539-CF2269A3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服务器：一般架构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370A3-FFCA-705E-3AD5-F8F32D01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40" y="1634902"/>
            <a:ext cx="6479514" cy="4088482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1BEC78C8-B102-0004-5692-33A5C45E7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3281" y="1360170"/>
            <a:ext cx="4343827" cy="4994910"/>
          </a:xfrm>
        </p:spPr>
        <p:txBody>
          <a:bodyPr anchor="ctr"/>
          <a:lstStyle/>
          <a:p>
            <a:r>
              <a:rPr lang="zh-CN" alt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节点内 </a:t>
            </a:r>
            <a:r>
              <a:rPr lang="en-US" altLang="zh-CN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NPU</a:t>
            </a:r>
            <a:r>
              <a:rPr lang="zh-CN" alt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间互联</a:t>
            </a:r>
            <a:endParaRPr lang="en-US" altLang="zh-CN" sz="2400" b="1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solidFill>
                  <a:schemeClr val="tx1"/>
                </a:solidFill>
                <a:latin typeface="Gill Sans MT" panose="020B0502020104020203" pitchFamily="34" charset="0"/>
              </a:rPr>
              <a:t>PCIe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私有协议</a:t>
            </a:r>
            <a:r>
              <a:rPr lang="zh-CN" alt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直连</a:t>
            </a:r>
            <a:endParaRPr lang="en-US" altLang="zh-CN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3CE7AB-6024-1AD4-E2EF-0E767F2BC57E}"/>
              </a:ext>
            </a:extLst>
          </p:cNvPr>
          <p:cNvSpPr txBox="1"/>
          <p:nvPr/>
        </p:nvSpPr>
        <p:spPr>
          <a:xfrm>
            <a:off x="3205536" y="2877032"/>
            <a:ext cx="1903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PCIe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272254-379E-1C93-7978-BD4AB4BEB304}"/>
              </a:ext>
            </a:extLst>
          </p:cNvPr>
          <p:cNvSpPr txBox="1"/>
          <p:nvPr/>
        </p:nvSpPr>
        <p:spPr>
          <a:xfrm>
            <a:off x="2887036" y="5749017"/>
            <a:ext cx="3041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1" algn="ctr"/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节点内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NPU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间互联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8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4A829C-4476-8FB6-F539-CF2269A3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服务器：一般架构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2F0B27-A214-28DC-1832-D21989DC1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0683" y="1360170"/>
            <a:ext cx="406642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host</a:t>
            </a:r>
            <a:r>
              <a:rPr lang="zh-CN" altLang="en-US" dirty="0"/>
              <a:t>，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r>
              <a:rPr lang="zh-CN" altLang="en-US" dirty="0"/>
              <a:t>，其各自有本地内存；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AI</a:t>
            </a:r>
            <a:r>
              <a:rPr lang="zh-CN" altLang="en-US" dirty="0"/>
              <a:t> 集群下，</a:t>
            </a:r>
            <a:r>
              <a:rPr lang="en-US" altLang="zh-CN" dirty="0"/>
              <a:t>NPU</a:t>
            </a:r>
            <a:r>
              <a:rPr lang="zh-CN" altLang="en-US" dirty="0"/>
              <a:t> 之间需要高速交换数据，为了保证通信性能，</a:t>
            </a:r>
            <a:r>
              <a:rPr lang="en-US" altLang="zh-CN" dirty="0"/>
              <a:t>NPU</a:t>
            </a:r>
            <a:r>
              <a:rPr lang="zh-CN" altLang="en-US" dirty="0"/>
              <a:t> 之间设计专用高速互联通道；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 计算的发展逐渐让 </a:t>
            </a:r>
            <a:r>
              <a:rPr lang="en-US" altLang="zh-CN" dirty="0"/>
              <a:t>H-D</a:t>
            </a:r>
            <a:r>
              <a:rPr lang="zh-CN" altLang="en-US" dirty="0"/>
              <a:t> 间由传统 </a:t>
            </a:r>
            <a:r>
              <a:rPr lang="en" altLang="zh-CN" dirty="0"/>
              <a:t>PCIe </a:t>
            </a:r>
            <a:r>
              <a:rPr lang="zh-CN" altLang="en-US" dirty="0"/>
              <a:t>向多节点无损网络演进；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370A3-FFCA-705E-3AD5-F8F32D01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40" y="1634902"/>
            <a:ext cx="6479514" cy="408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PCIe</a:t>
            </a:r>
            <a:r>
              <a:rPr lang="zh-CN" altLang="en-US" dirty="0"/>
              <a:t> 互联</a:t>
            </a:r>
            <a:endParaRPr kumimoji="1"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3EC78E-742E-A040-832B-050D5030EB05}"/>
              </a:ext>
            </a:extLst>
          </p:cNvPr>
          <p:cNvSpPr txBox="1">
            <a:spLocks/>
          </p:cNvSpPr>
          <p:nvPr/>
        </p:nvSpPr>
        <p:spPr>
          <a:xfrm>
            <a:off x="586390" y="1340768"/>
            <a:ext cx="11018520" cy="1695156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804" latinLnBrk="1"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</a:rPr>
              <a:t>PCIe</a:t>
            </a:r>
            <a:r>
              <a:rPr lang="en-US" altLang="zh-CN" dirty="0">
                <a:latin typeface="Gill Sans MT" panose="020B0502020104020203" pitchFamily="34" charset="0"/>
              </a:rPr>
              <a:t>5.0</a:t>
            </a:r>
            <a:r>
              <a:rPr lang="en" altLang="zh-CN" dirty="0">
                <a:latin typeface="Gill Sans MT" panose="020B0502020104020203" pitchFamily="34" charset="0"/>
              </a:rPr>
              <a:t> </a:t>
            </a:r>
            <a:r>
              <a:rPr lang="zh-CN" altLang="en-US" dirty="0">
                <a:latin typeface="Gill Sans MT" panose="020B0502020104020203" pitchFamily="34" charset="0"/>
              </a:rPr>
              <a:t>应用最广泛计算机中外围设备互连标准，大多场景下高效和可靠，随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计算规模越来越大，并行处理需求急剧增加，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计算集群需要万卡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互联。</a:t>
            </a:r>
            <a:r>
              <a:rPr lang="en" altLang="zh-CN" dirty="0">
                <a:latin typeface="Gill Sans MT" panose="020B0502020104020203" pitchFamily="34" charset="0"/>
              </a:rPr>
              <a:t>PCIe</a:t>
            </a:r>
            <a:r>
              <a:rPr lang="zh-CN" altLang="en-US" dirty="0">
                <a:latin typeface="Gill Sans MT" panose="020B0502020104020203" pitchFamily="34" charset="0"/>
              </a:rPr>
              <a:t>受限于带宽、延迟、数据传输效率，已成为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集群互联瓶颈。因此，多节点无损网络协议诞生， </a:t>
            </a:r>
            <a:r>
              <a:rPr lang="en-US" altLang="zh-CN" dirty="0">
                <a:latin typeface="Gill Sans MT" panose="020B0502020104020203" pitchFamily="34" charset="0"/>
              </a:rPr>
              <a:t>NVLink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546"/>
          <a:stretch/>
        </p:blipFill>
        <p:spPr>
          <a:xfrm>
            <a:off x="932021" y="3507117"/>
            <a:ext cx="10332720" cy="25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222925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NVLink</a:t>
            </a:r>
            <a:r>
              <a:rPr lang="zh-CN" altLang="en-US" dirty="0"/>
              <a:t> 设计目的，突破 </a:t>
            </a:r>
            <a:r>
              <a:rPr lang="en" altLang="zh-CN" dirty="0"/>
              <a:t>PCIe</a:t>
            </a:r>
            <a:r>
              <a:rPr lang="zh-CN" altLang="en-US" dirty="0"/>
              <a:t> 屏障，实现 </a:t>
            </a:r>
            <a:r>
              <a:rPr lang="en" altLang="zh-CN" dirty="0"/>
              <a:t>GPU</a:t>
            </a:r>
            <a:r>
              <a:rPr lang="en-US" altLang="zh-CN" dirty="0"/>
              <a:t>2</a:t>
            </a:r>
            <a:r>
              <a:rPr lang="en" altLang="zh-CN" dirty="0"/>
              <a:t>GPU</a:t>
            </a:r>
            <a:r>
              <a:rPr lang="zh-CN" altLang="en-US" dirty="0"/>
              <a:t> 及 </a:t>
            </a:r>
            <a:r>
              <a:rPr lang="en" altLang="zh-CN" dirty="0"/>
              <a:t>CPU</a:t>
            </a:r>
            <a:r>
              <a:rPr lang="en-US" altLang="zh-CN" dirty="0"/>
              <a:t>2</a:t>
            </a:r>
            <a:r>
              <a:rPr lang="en" altLang="zh-CN" dirty="0"/>
              <a:t>GPU</a:t>
            </a:r>
            <a:r>
              <a:rPr lang="zh-CN" altLang="en-US" dirty="0"/>
              <a:t> 片间高效数据交互。</a:t>
            </a:r>
            <a:endParaRPr lang="en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NVLink </a:t>
            </a:r>
            <a:r>
              <a:rPr lang="zh-CN" altLang="en-US" dirty="0"/>
              <a:t>由软件协议组成，通过 </a:t>
            </a:r>
            <a:r>
              <a:rPr lang="en-US" altLang="zh-CN" dirty="0"/>
              <a:t>PC</a:t>
            </a:r>
            <a:r>
              <a:rPr lang="zh-CN" altLang="en-US" dirty="0"/>
              <a:t> 板上多对导线实现，让 </a:t>
            </a:r>
            <a:r>
              <a:rPr lang="en-US" altLang="zh-CN" dirty="0"/>
              <a:t>GPU2GPU</a:t>
            </a:r>
            <a:r>
              <a:rPr lang="zh-CN" altLang="en-US" dirty="0"/>
              <a:t> 间高速度收发显存数据。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D1D83-32E4-1465-E778-8DF75BD8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13" y="2840310"/>
            <a:ext cx="2658547" cy="34604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D8B597-9D2E-8BD2-B02A-3C84D99CE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60" y="2840310"/>
            <a:ext cx="6348190" cy="35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669725" cy="499491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" dirty="0"/>
              <a:t>通过</a:t>
            </a:r>
            <a:r>
              <a:rPr lang="zh-CN" altLang="en-US" dirty="0"/>
              <a:t>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" altLang="zh-CN" dirty="0"/>
              <a:t>GPU</a:t>
            </a:r>
            <a:r>
              <a:rPr lang="zh-CN" altLang="en-US" dirty="0"/>
              <a:t> 间互联链路采用点对点私有互联协议，绕开 </a:t>
            </a:r>
            <a:r>
              <a:rPr lang="en" altLang="zh-CN" dirty="0"/>
              <a:t>PCIe</a:t>
            </a:r>
            <a:r>
              <a:rPr lang="zh-CN" altLang="en-US" dirty="0"/>
              <a:t> 总线，直连多个 </a:t>
            </a:r>
            <a:r>
              <a:rPr lang="en" altLang="zh-CN" dirty="0"/>
              <a:t>GPU</a:t>
            </a:r>
            <a:r>
              <a:rPr lang="zh-CN" altLang="en-US" dirty="0"/>
              <a:t> 并组建成 </a:t>
            </a:r>
            <a:r>
              <a:rPr lang="en" altLang="zh-CN" dirty="0"/>
              <a:t>GPU</a:t>
            </a:r>
            <a:r>
              <a:rPr lang="zh-CN" altLang="en-US" dirty="0"/>
              <a:t> 计算阵列</a:t>
            </a:r>
            <a:r>
              <a:rPr lang="zh-CN" altLang="en" dirty="0"/>
              <a:t>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组成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结构，第四代 </a:t>
            </a:r>
            <a:r>
              <a:rPr lang="en" altLang="zh-CN" dirty="0"/>
              <a:t>NVLink </a:t>
            </a:r>
            <a:r>
              <a:rPr lang="zh-CN" altLang="en" dirty="0"/>
              <a:t>集成</a:t>
            </a:r>
            <a:r>
              <a:rPr lang="zh-CN" altLang="en-US" dirty="0"/>
              <a:t>在 </a:t>
            </a:r>
            <a:r>
              <a:rPr lang="en-US" altLang="zh-CN" dirty="0"/>
              <a:t>NVSwitch</a:t>
            </a:r>
            <a:r>
              <a:rPr lang="zh-CN" altLang="en-US" dirty="0"/>
              <a:t> 中。第四代 </a:t>
            </a:r>
            <a:r>
              <a:rPr lang="en-US" altLang="zh-CN" dirty="0"/>
              <a:t>NVLink</a:t>
            </a:r>
            <a:r>
              <a:rPr lang="zh-CN" altLang="en-US" dirty="0"/>
              <a:t> 传输速率实现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  <a:r>
              <a:rPr lang="zh-CN" altLang="en-US" dirty="0"/>
              <a:t>，同期 </a:t>
            </a:r>
            <a:r>
              <a:rPr lang="en" altLang="zh-CN" dirty="0"/>
              <a:t>PCIe 5.0</a:t>
            </a:r>
            <a:r>
              <a:rPr lang="zh-CN" altLang="en-US" dirty="0"/>
              <a:t> 最大支持 </a:t>
            </a:r>
            <a:r>
              <a:rPr lang="en-US" altLang="zh-CN" dirty="0"/>
              <a:t>128</a:t>
            </a:r>
            <a:r>
              <a:rPr lang="en" altLang="zh-CN" dirty="0"/>
              <a:t>GB/s</a:t>
            </a:r>
            <a:r>
              <a:rPr lang="zh-CN" altLang="en-US" dirty="0"/>
              <a:t>双向带宽。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468FC-E290-60EF-2B4D-E519FCDE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908720"/>
            <a:ext cx="6120680" cy="54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29633</TotalTime>
  <Words>1448</Words>
  <Application>Microsoft Macintosh PowerPoint</Application>
  <PresentationFormat>自定义</PresentationFormat>
  <Paragraphs>167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微软雅黑</vt:lpstr>
      <vt:lpstr>微软雅黑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PowerPoint 演示文稿</vt:lpstr>
      <vt:lpstr>AI 服务器：一般架构</vt:lpstr>
      <vt:lpstr>AI 服务器：一般架构</vt:lpstr>
      <vt:lpstr>PCIe 互联</vt:lpstr>
      <vt:lpstr>NVLink 出现</vt:lpstr>
      <vt:lpstr>NVLink 出现</vt:lpstr>
      <vt:lpstr>环同步（Ring Synchronization）</vt:lpstr>
      <vt:lpstr>环同步（Ring Synchronization）</vt:lpstr>
      <vt:lpstr>环同步（Ring Synchronization）</vt:lpstr>
      <vt:lpstr>NVSwitch 出现</vt:lpstr>
      <vt:lpstr>NVSwitch 出现</vt:lpstr>
      <vt:lpstr>NVSwitch 出现</vt:lpstr>
      <vt:lpstr>Ascend 服务器形态</vt:lpstr>
      <vt:lpstr>Ascend 服务器形态</vt:lpstr>
      <vt:lpstr>片内互联挑战与技术壁垒</vt:lpstr>
      <vt:lpstr>片内互联挑战与技术壁垒</vt:lpstr>
      <vt:lpstr>PowerPoint 演示文稿</vt:lpstr>
      <vt:lpstr>AI 服务器集群：一般架构</vt:lpstr>
      <vt:lpstr>从 TCP/IP 到 RDMA</vt:lpstr>
      <vt:lpstr>RDMA 主要实现方式</vt:lpstr>
      <vt:lpstr>RDMA 主要实现方式</vt:lpstr>
      <vt:lpstr>InfiniBand：从超算到AI</vt:lpstr>
      <vt:lpstr>InfiniBand：从超算到AI</vt:lpstr>
      <vt:lpstr>RoCE</vt:lpstr>
      <vt:lpstr>RoCE</vt:lpstr>
      <vt:lpstr>PowerPoint 演示文稿</vt:lpstr>
      <vt:lpstr>PowerPoint 演示文稿</vt:lpstr>
      <vt:lpstr>TP &amp;&amp; PP 通信域</vt:lpstr>
      <vt:lpstr>总结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9740</cp:revision>
  <cp:lastPrinted>2023-09-08T09:14:01Z</cp:lastPrinted>
  <dcterms:created xsi:type="dcterms:W3CDTF">2020-08-28T08:44:19Z</dcterms:created>
  <dcterms:modified xsi:type="dcterms:W3CDTF">2024-06-30T02:38:33Z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